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Default Extension="wdp" ContentType="image/vnd.ms-photo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0" r:id="rId3"/>
    <p:sldId id="272" r:id="rId4"/>
    <p:sldId id="267" r:id="rId5"/>
    <p:sldId id="269" r:id="rId6"/>
    <p:sldId id="258" r:id="rId7"/>
    <p:sldId id="268" r:id="rId8"/>
    <p:sldId id="257" r:id="rId9"/>
    <p:sldId id="260" r:id="rId10"/>
    <p:sldId id="259" r:id="rId11"/>
    <p:sldId id="273" r:id="rId12"/>
    <p:sldId id="274" r:id="rId13"/>
    <p:sldId id="275" r:id="rId14"/>
    <p:sldId id="271" r:id="rId1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52" d="100"/>
          <a:sy n="52" d="100"/>
        </p:scale>
        <p:origin x="-1210" y="-6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23.11.2020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23.11.2020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23.11.2020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23.11.2020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23.11.2020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23.11.2020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23.11.2020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23.11.2020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23.11.2020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23.11.2020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23.11.2020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23.11.2020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4.png"/><Relationship Id="rId7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microsoft.com/office/2007/relationships/hdphoto" Target="../media/hdphoto1.wdp"/><Relationship Id="rId9" Type="http://schemas.microsoft.com/office/2007/relationships/hdphoto" Target="../media/hdphoto2.wdp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Р\Desktop\ec8b560973243727f06b4a34ad2f3ed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903492"/>
          </a:xfrm>
          <a:prstGeom prst="rect">
            <a:avLst/>
          </a:prstGeom>
          <a:noFill/>
          <a:ln w="76200">
            <a:solidFill>
              <a:srgbClr val="FF0000"/>
            </a:solidFill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331640" y="548680"/>
            <a:ext cx="6840759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altLang="ru-RU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МБДОУ «Центр развития ребенка- детский сад №36 «Волшебный дворец» г. Альметьевск РТ</a:t>
            </a:r>
            <a:endParaRPr lang="ru-RU" sz="20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68088" y="1412776"/>
            <a:ext cx="7981258" cy="36009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3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Региональный семинар</a:t>
            </a:r>
          </a:p>
          <a:p>
            <a:pPr lvl="0" algn="ctr"/>
            <a:r>
              <a:rPr lang="ru-RU" sz="3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Дидактическая </a:t>
            </a:r>
            <a:r>
              <a:rPr lang="ru-RU" sz="3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игра - пособие</a:t>
            </a:r>
            <a:endParaRPr lang="ru-RU" sz="36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ctr"/>
            <a:r>
              <a:rPr lang="ru-RU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«Волшебная коробка из </a:t>
            </a:r>
          </a:p>
          <a:p>
            <a:pPr lvl="0" algn="ctr"/>
            <a:r>
              <a:rPr lang="ru-RU" sz="32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«Волшебного дворца» </a:t>
            </a:r>
          </a:p>
          <a:p>
            <a:pPr lvl="0" algn="ctr"/>
            <a:r>
              <a:rPr lang="tt-RU" sz="3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“Тылсымлы сарайдан” </a:t>
            </a:r>
          </a:p>
          <a:p>
            <a:pPr lvl="0" algn="ctr"/>
            <a:r>
              <a:rPr lang="tt-RU" sz="3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тылсымлы тартма”</a:t>
            </a:r>
            <a:endParaRPr lang="ru-RU" sz="32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ctr"/>
            <a:r>
              <a:rPr 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(для старшего </a:t>
            </a:r>
            <a:r>
              <a:rPr 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дошкольного </a:t>
            </a:r>
            <a:r>
              <a:rPr 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возраста)</a:t>
            </a:r>
            <a:endParaRPr lang="ru-RU" sz="28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3" descr="E:\на диски\images (1)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19458841">
            <a:off x="7247773" y="624319"/>
            <a:ext cx="1885792" cy="1945523"/>
          </a:xfrm>
          <a:prstGeom prst="ellipse">
            <a:avLst/>
          </a:prstGeom>
          <a:ln>
            <a:solidFill>
              <a:srgbClr val="00B0F0"/>
            </a:solidFill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268088" y="3419496"/>
            <a:ext cx="777686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t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endParaRPr lang="ru-RU" dirty="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555776" y="4317251"/>
            <a:ext cx="2664296" cy="2728755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3635896" y="4952494"/>
            <a:ext cx="5688632" cy="16004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endParaRPr lang="tt-RU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tt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Разработали:</a:t>
            </a:r>
            <a:endParaRPr lang="tt-RU" sz="20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воспитатели 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обучению детей татарскому языку: </a:t>
            </a:r>
            <a:r>
              <a:rPr lang="tt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Усманова Р.М., Мурдагулова В.Р.</a:t>
            </a:r>
          </a:p>
          <a:p>
            <a:pPr lvl="0"/>
            <a:r>
              <a:rPr lang="tt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Воспитатель: Нуриахмедова Е.В.</a:t>
            </a:r>
            <a:endParaRPr lang="tt-RU" sz="20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0263058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Р\Desktop\ec8b560973243727f06b4a34ad2f3ed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228855" cy="6858000"/>
          </a:xfrm>
          <a:prstGeom prst="rect">
            <a:avLst/>
          </a:prstGeom>
          <a:noFill/>
          <a:ln w="76200">
            <a:solidFill>
              <a:srgbClr val="FF0000"/>
            </a:solidFill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27584" y="1434296"/>
            <a:ext cx="7092280" cy="3989408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sp>
        <p:nvSpPr>
          <p:cNvPr id="4" name="TextBox 3"/>
          <p:cNvSpPr txBox="1"/>
          <p:nvPr/>
        </p:nvSpPr>
        <p:spPr>
          <a:xfrm>
            <a:off x="1475655" y="404664"/>
            <a:ext cx="775319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t-RU" sz="3600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Зеленая коробка – яшел тартма</a:t>
            </a:r>
            <a:endParaRPr lang="ru-RU" sz="3600" b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8726703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Р\Desktop\ec8b560973243727f06b4a34ad2f3ed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228855" cy="6858000"/>
          </a:xfrm>
          <a:prstGeom prst="rect">
            <a:avLst/>
          </a:prstGeom>
          <a:noFill/>
          <a:ln w="76200">
            <a:solidFill>
              <a:srgbClr val="FF0000"/>
            </a:solidFill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9068" t="8945" r="21808" b="8308"/>
          <a:stretch/>
        </p:blipFill>
        <p:spPr>
          <a:xfrm>
            <a:off x="395536" y="3429000"/>
            <a:ext cx="3384377" cy="2664296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8697" t="8395" r="11293"/>
          <a:stretch/>
        </p:blipFill>
        <p:spPr>
          <a:xfrm>
            <a:off x="4733031" y="620688"/>
            <a:ext cx="3871417" cy="2493277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5595" t="1025" r="14677"/>
          <a:stretch/>
        </p:blipFill>
        <p:spPr>
          <a:xfrm>
            <a:off x="4283968" y="3464781"/>
            <a:ext cx="4104456" cy="286609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6" name="TextBox 5"/>
          <p:cNvSpPr txBox="1"/>
          <p:nvPr/>
        </p:nvSpPr>
        <p:spPr>
          <a:xfrm>
            <a:off x="395536" y="692696"/>
            <a:ext cx="4117038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tt-RU" sz="4000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tt-RU" sz="4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Синяя коробка - зәңгәр тартма</a:t>
            </a:r>
            <a:endParaRPr lang="ru-RU" sz="40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8080196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Р\Desktop\ec8b560973243727f06b4a34ad2f3ed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228855" cy="6858000"/>
          </a:xfrm>
          <a:prstGeom prst="rect">
            <a:avLst/>
          </a:prstGeom>
          <a:noFill/>
          <a:ln w="76200">
            <a:solidFill>
              <a:srgbClr val="FF0000"/>
            </a:solidFill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4592487">
            <a:off x="2912634" y="502562"/>
            <a:ext cx="3857625" cy="6886971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4" name="TextBox 3"/>
          <p:cNvSpPr txBox="1"/>
          <p:nvPr/>
        </p:nvSpPr>
        <p:spPr>
          <a:xfrm>
            <a:off x="827584" y="548680"/>
            <a:ext cx="864096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t-RU" sz="4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Красная коробка – кызыл тартма</a:t>
            </a:r>
            <a:endParaRPr lang="ru-RU" sz="4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8389839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Р\Desktop\ec8b560973243727f06b4a34ad2f3ed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228855" cy="6858000"/>
          </a:xfrm>
          <a:prstGeom prst="rect">
            <a:avLst/>
          </a:prstGeom>
          <a:noFill/>
          <a:ln w="76200">
            <a:solidFill>
              <a:srgbClr val="FF0000"/>
            </a:solidFill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225" r="14546"/>
          <a:stretch/>
        </p:blipFill>
        <p:spPr>
          <a:xfrm>
            <a:off x="1691680" y="1628800"/>
            <a:ext cx="5636495" cy="380938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4" name="TextBox 3"/>
          <p:cNvSpPr txBox="1"/>
          <p:nvPr/>
        </p:nvSpPr>
        <p:spPr>
          <a:xfrm>
            <a:off x="899592" y="620688"/>
            <a:ext cx="982907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</a:t>
            </a:r>
            <a:r>
              <a:rPr lang="tt-RU" sz="4000" b="1" dirty="0" smtClean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елтая коробка – сары тартма</a:t>
            </a:r>
            <a:endParaRPr lang="ru-RU" sz="4000" b="1" dirty="0">
              <a:solidFill>
                <a:srgbClr val="FFC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7212967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Р\Desktop\ec8b560973243727f06b4a34ad2f3ed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859" y="17009"/>
            <a:ext cx="9133141" cy="6840991"/>
          </a:xfrm>
          <a:prstGeom prst="rect">
            <a:avLst/>
          </a:prstGeom>
          <a:noFill/>
          <a:ln w="76200">
            <a:solidFill>
              <a:srgbClr val="FF0000"/>
            </a:solidFill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/>
          <a:srcRect l="15453" t="3005" r="15007" b="4275"/>
          <a:stretch/>
        </p:blipFill>
        <p:spPr>
          <a:xfrm>
            <a:off x="1979712" y="1700808"/>
            <a:ext cx="4464497" cy="446449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TextBox 3"/>
          <p:cNvSpPr txBox="1"/>
          <p:nvPr/>
        </p:nvSpPr>
        <p:spPr>
          <a:xfrm>
            <a:off x="2057149" y="548680"/>
            <a:ext cx="504056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t-RU" sz="4000" b="1" dirty="0" smtClean="0">
                <a:ln w="0"/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Әйдәгез, </a:t>
            </a:r>
          </a:p>
          <a:p>
            <a:pPr algn="ctr"/>
            <a:r>
              <a:rPr lang="tt-RU" sz="4000" b="1" dirty="0" smtClean="0">
                <a:ln w="0"/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бергә уйныйбыз!</a:t>
            </a:r>
            <a:endParaRPr lang="ru-RU" sz="4000" b="1" dirty="0">
              <a:ln w="0"/>
              <a:solidFill>
                <a:srgbClr val="FF0000"/>
              </a:solidFill>
              <a:effectLst>
                <a:reflection blurRad="6350" stA="53000" endA="300" endPos="35500" dir="5400000" sy="-90000" algn="bl" rotWithShape="0"/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90553646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2" descr="C:\Users\Р\Desktop\ec8b560973243727f06b4a34ad2f3ed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-24733"/>
            <a:ext cx="9228855" cy="6858000"/>
          </a:xfrm>
          <a:prstGeom prst="rect">
            <a:avLst/>
          </a:prstGeom>
          <a:noFill/>
          <a:ln w="76200">
            <a:solidFill>
              <a:srgbClr val="FF0000"/>
            </a:solidFill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 xmlns="">
                  <a14:imgLayer r:embed="rId4">
                    <a14:imgEffect>
                      <a14:backgroundRemoval t="0" b="99778" l="26000" r="75333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7524" r="27641"/>
          <a:stretch/>
        </p:blipFill>
        <p:spPr>
          <a:xfrm>
            <a:off x="218617" y="1550650"/>
            <a:ext cx="1951119" cy="435178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9414" t="11093" r="19575" b="18650"/>
          <a:stretch/>
        </p:blipFill>
        <p:spPr>
          <a:xfrm>
            <a:off x="7628999" y="3437832"/>
            <a:ext cx="1606199" cy="138717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3" name="Рисунок 12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66149" t="53549" r="-12" b="7602"/>
          <a:stretch/>
        </p:blipFill>
        <p:spPr>
          <a:xfrm>
            <a:off x="5915547" y="4433525"/>
            <a:ext cx="1707109" cy="146890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4" name="Picture 3" descr="E:\на диски\images (1)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20913827">
            <a:off x="7084052" y="124596"/>
            <a:ext cx="1885792" cy="1945523"/>
          </a:xfrm>
          <a:prstGeom prst="ellipse">
            <a:avLst/>
          </a:prstGeom>
          <a:ln>
            <a:solidFill>
              <a:srgbClr val="00B0F0"/>
            </a:solidFill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8" cstate="print">
            <a:extLst>
              <a:ext uri="{BEBA8EAE-BF5A-486C-A8C5-ECC9F3942E4B}">
                <a14:imgProps xmlns:a14="http://schemas.microsoft.com/office/drawing/2010/main" xmlns="">
                  <a14:imgLayer r:embed="rId9">
                    <a14:imgEffect>
                      <a14:backgroundRemoval t="22290" b="98910" l="1938" r="9774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 l="-237" t="22431" r="-1"/>
          <a:stretch/>
        </p:blipFill>
        <p:spPr>
          <a:xfrm>
            <a:off x="2518819" y="228607"/>
            <a:ext cx="3801020" cy="5229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9593719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Р\Desktop\ec8b560973243727f06b4a34ad2f3ed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228855" cy="6858000"/>
          </a:xfrm>
          <a:prstGeom prst="rect">
            <a:avLst/>
          </a:prstGeom>
          <a:noFill/>
          <a:ln w="76200">
            <a:solidFill>
              <a:srgbClr val="FF0000"/>
            </a:solidFill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3275856" y="1052736"/>
            <a:ext cx="332212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СОДЕРЖАНИЕ:</a:t>
            </a:r>
            <a:endParaRPr lang="ru-RU" sz="3200" dirty="0">
              <a:solidFill>
                <a:srgbClr val="FF000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123728" y="1637511"/>
            <a:ext cx="5796136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tt-RU" altLang="ru-RU" sz="24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Цель игры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tt-RU" altLang="ru-RU" sz="24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Задачи игры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tt-RU" altLang="ru-RU" sz="2400" b="1" dirty="0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Материал и оборудование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tt-RU" altLang="ru-RU" sz="2400" b="1" dirty="0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Содержание игровой деятельности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tt-RU" altLang="ru-RU" sz="2400" b="1" dirty="0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Методические рекомендации</a:t>
            </a:r>
          </a:p>
          <a:p>
            <a:endParaRPr lang="tt-RU" altLang="ru-RU" sz="2400" b="1" dirty="0">
              <a:solidFill>
                <a:schemeClr val="accent5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4160781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Р\Desktop\ec8b560973243727f06b4a34ad2f3ed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-24733"/>
            <a:ext cx="9228855" cy="6858000"/>
          </a:xfrm>
          <a:prstGeom prst="rect">
            <a:avLst/>
          </a:prstGeom>
          <a:noFill/>
          <a:ln w="76200">
            <a:solidFill>
              <a:srgbClr val="FF0000"/>
            </a:solidFill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394374" y="980728"/>
            <a:ext cx="7848872" cy="36625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Цель:   </a:t>
            </a:r>
            <a:r>
              <a:rPr lang="ru-RU" sz="2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повысить эффективность закрепления лексического  минимума в игровой деятельности по </a:t>
            </a:r>
            <a:r>
              <a:rPr lang="ru-RU" sz="2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обучению детей </a:t>
            </a:r>
            <a:r>
              <a:rPr lang="ru-RU" sz="2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двум государственным  языкам РТ</a:t>
            </a:r>
          </a:p>
          <a:p>
            <a:pPr algn="ctr"/>
            <a:endParaRPr lang="tt-RU" sz="22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2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Максат</a:t>
            </a:r>
            <a:r>
              <a:rPr lang="ru-RU" sz="2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sz="2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балаларны</a:t>
            </a:r>
            <a:r>
              <a:rPr lang="ru-RU" sz="2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ТР </a:t>
            </a:r>
            <a:r>
              <a:rPr lang="ru-RU" sz="22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ике</a:t>
            </a:r>
            <a:r>
              <a:rPr lang="ru-RU" sz="2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дәүләт</a:t>
            </a:r>
            <a:r>
              <a:rPr lang="ru-RU" sz="2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телләренә</a:t>
            </a:r>
            <a:r>
              <a:rPr lang="ru-RU" sz="2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өйрәтүдә</a:t>
            </a:r>
            <a:r>
              <a:rPr lang="ru-RU" sz="2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һәм</a:t>
            </a:r>
            <a:r>
              <a:rPr lang="ru-RU" sz="2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сөйләм</a:t>
            </a:r>
            <a:r>
              <a:rPr lang="ru-RU" sz="2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телләрен</a:t>
            </a:r>
            <a:r>
              <a:rPr lang="ru-RU" sz="2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үстерүдә</a:t>
            </a:r>
            <a:r>
              <a:rPr lang="ru-RU" sz="2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уен</a:t>
            </a:r>
            <a:r>
              <a:rPr lang="ru-RU" sz="2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эшчәнлегенең</a:t>
            </a:r>
            <a:r>
              <a:rPr lang="ru-RU" sz="2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сыйфатын</a:t>
            </a:r>
            <a:r>
              <a:rPr lang="ru-RU" sz="2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камилләштерү</a:t>
            </a:r>
            <a:r>
              <a:rPr lang="ru-RU" sz="2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2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нәтиҗәлелеген</a:t>
            </a:r>
            <a:r>
              <a:rPr lang="ru-RU" sz="2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үстерү</a:t>
            </a:r>
            <a:endParaRPr lang="ru-RU" sz="22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24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400" b="1" dirty="0">
              <a:solidFill>
                <a:srgbClr val="532476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5429328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Р\Desktop\ec8b560973243727f06b4a34ad2f3ed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-24733"/>
            <a:ext cx="9228855" cy="6858000"/>
          </a:xfrm>
          <a:prstGeom prst="rect">
            <a:avLst/>
          </a:prstGeom>
          <a:noFill/>
          <a:ln w="76200">
            <a:solidFill>
              <a:srgbClr val="FF0000"/>
            </a:solidFill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899592" y="332656"/>
            <a:ext cx="8064896" cy="49859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>
              <a:spcAft>
                <a:spcPts val="0"/>
              </a:spcAft>
            </a:pPr>
            <a:r>
              <a:rPr lang="ru-RU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</a:t>
            </a:r>
            <a:r>
              <a:rPr lang="ru-RU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Задачи:</a:t>
            </a:r>
            <a:endParaRPr lang="ru-RU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fontAlgn="base"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способствовать 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закреплению и активизации в речи детей лексического минимума по темам: «Семья», «Игрушки», «Овощи», «Одежда», «Дикие животные», </a:t>
            </a:r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«Посуда», «Счет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», «Цвета» в игровой </a:t>
            </a:r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форме</a:t>
            </a:r>
          </a:p>
          <a:p>
            <a:pPr marL="285750" indent="-285750" fontAlgn="base"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Обогащать активный словарный запас детей глаголами, формировать умение отвечать на вопросы: </a:t>
            </a:r>
            <a:r>
              <a:rPr lang="ru-RU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нәрсә</a:t>
            </a:r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 </a:t>
            </a:r>
            <a:r>
              <a:rPr lang="ru-RU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</a:t>
            </a:r>
            <a:r>
              <a:rPr lang="ru-RU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инди</a:t>
            </a:r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 </a:t>
            </a:r>
            <a:r>
              <a:rPr lang="ru-RU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</a:t>
            </a:r>
            <a:r>
              <a:rPr lang="ru-RU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ишли</a:t>
            </a:r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 (что, какой, что делает?)</a:t>
            </a:r>
          </a:p>
          <a:p>
            <a:pPr marL="285750" indent="-285750" fontAlgn="base"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поддерживать  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интерес к изучению татарского </a:t>
            </a:r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языка</a:t>
            </a:r>
          </a:p>
          <a:p>
            <a:pPr fontAlgn="base">
              <a:spcAft>
                <a:spcPts val="0"/>
              </a:spcAft>
            </a:pPr>
            <a:endParaRPr lang="ru-RU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fontAlgn="base">
              <a:spcAft>
                <a:spcPts val="0"/>
              </a:spcAft>
            </a:pPr>
            <a:r>
              <a:rPr lang="tt-RU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Бурычлар</a:t>
            </a:r>
            <a:r>
              <a:rPr lang="ru-RU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</a:p>
          <a:p>
            <a:pPr marL="285750" indent="-285750" fontAlgn="base"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ru-RU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уен</a:t>
            </a:r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  <a:latin typeface="Times New Roman" panose="02020603050405020304" pitchFamily="18" charset="0"/>
              </a:rPr>
              <a:t>эшчәнлеге</a:t>
            </a:r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  <a:latin typeface="Times New Roman" panose="02020603050405020304" pitchFamily="18" charset="0"/>
              </a:rPr>
              <a:t>ярдәмендә</a:t>
            </a:r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Times New Roman" panose="02020603050405020304" pitchFamily="18" charset="0"/>
              </a:rPr>
              <a:t>балаларның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</a:rPr>
              <a:t> татар </a:t>
            </a:r>
            <a:r>
              <a:rPr lang="ru-RU" b="1" dirty="0" err="1">
                <a:solidFill>
                  <a:srgbClr val="002060"/>
                </a:solidFill>
                <a:latin typeface="Times New Roman" panose="02020603050405020304" pitchFamily="18" charset="0"/>
              </a:rPr>
              <a:t>телен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Times New Roman" panose="02020603050405020304" pitchFamily="18" charset="0"/>
              </a:rPr>
              <a:t>өйрәнү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  <a:latin typeface="Times New Roman" panose="02020603050405020304" pitchFamily="18" charset="0"/>
              </a:rPr>
              <a:t>лексикасын</a:t>
            </a:r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</a:rPr>
              <a:t> «</a:t>
            </a:r>
            <a:r>
              <a:rPr lang="ru-RU" b="1" dirty="0" err="1" smtClean="0">
                <a:solidFill>
                  <a:srgbClr val="002060"/>
                </a:solidFill>
                <a:latin typeface="Times New Roman" panose="02020603050405020304" pitchFamily="18" charset="0"/>
              </a:rPr>
              <a:t>Гаилә</a:t>
            </a:r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</a:rPr>
              <a:t>», «</a:t>
            </a:r>
            <a:r>
              <a:rPr lang="ru-RU" b="1" dirty="0" err="1" smtClean="0">
                <a:solidFill>
                  <a:srgbClr val="002060"/>
                </a:solidFill>
                <a:latin typeface="Times New Roman" panose="02020603050405020304" pitchFamily="18" charset="0"/>
              </a:rPr>
              <a:t>Уенчыклар</a:t>
            </a:r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</a:rPr>
              <a:t>», «</a:t>
            </a:r>
            <a:r>
              <a:rPr lang="ru-RU" b="1" dirty="0" err="1" smtClean="0">
                <a:solidFill>
                  <a:srgbClr val="002060"/>
                </a:solidFill>
                <a:latin typeface="Times New Roman" panose="02020603050405020304" pitchFamily="18" charset="0"/>
              </a:rPr>
              <a:t>Яшелчәләр</a:t>
            </a:r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</a:rPr>
              <a:t>», «</a:t>
            </a:r>
            <a:r>
              <a:rPr lang="ru-RU" b="1" dirty="0" err="1" smtClean="0">
                <a:solidFill>
                  <a:srgbClr val="002060"/>
                </a:solidFill>
                <a:latin typeface="Times New Roman" panose="02020603050405020304" pitchFamily="18" charset="0"/>
              </a:rPr>
              <a:t>Киемнәр</a:t>
            </a:r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</a:rPr>
              <a:t>», «</a:t>
            </a:r>
            <a:r>
              <a:rPr lang="ru-RU" b="1" dirty="0" err="1" smtClean="0">
                <a:solidFill>
                  <a:srgbClr val="002060"/>
                </a:solidFill>
                <a:latin typeface="Times New Roman" panose="02020603050405020304" pitchFamily="18" charset="0"/>
              </a:rPr>
              <a:t>Кыргый</a:t>
            </a:r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  <a:latin typeface="Times New Roman" panose="02020603050405020304" pitchFamily="18" charset="0"/>
              </a:rPr>
              <a:t>хайваннар</a:t>
            </a:r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</a:rPr>
              <a:t>»,  «</a:t>
            </a:r>
            <a:r>
              <a:rPr lang="ru-RU" b="1" dirty="0" err="1" smtClean="0">
                <a:solidFill>
                  <a:srgbClr val="002060"/>
                </a:solidFill>
                <a:latin typeface="Times New Roman" panose="02020603050405020304" pitchFamily="18" charset="0"/>
              </a:rPr>
              <a:t>Савыт</a:t>
            </a:r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</a:rPr>
              <a:t> – </a:t>
            </a:r>
            <a:r>
              <a:rPr lang="ru-RU" b="1" dirty="0" err="1" smtClean="0">
                <a:solidFill>
                  <a:srgbClr val="002060"/>
                </a:solidFill>
                <a:latin typeface="Times New Roman" panose="02020603050405020304" pitchFamily="18" charset="0"/>
              </a:rPr>
              <a:t>саба</a:t>
            </a:r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</a:rPr>
              <a:t>», «</a:t>
            </a:r>
            <a:r>
              <a:rPr lang="ru-RU" b="1" dirty="0" err="1" smtClean="0">
                <a:solidFill>
                  <a:srgbClr val="002060"/>
                </a:solidFill>
                <a:latin typeface="Times New Roman" panose="02020603050405020304" pitchFamily="18" charset="0"/>
              </a:rPr>
              <a:t>Төсләр</a:t>
            </a:r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</a:rPr>
              <a:t>», «</a:t>
            </a:r>
            <a:r>
              <a:rPr lang="ru-RU" b="1" dirty="0" err="1" smtClean="0">
                <a:solidFill>
                  <a:srgbClr val="002060"/>
                </a:solidFill>
                <a:latin typeface="Times New Roman" panose="02020603050405020304" pitchFamily="18" charset="0"/>
              </a:rPr>
              <a:t>Саннар</a:t>
            </a:r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</a:rPr>
              <a:t>» </a:t>
            </a:r>
            <a:r>
              <a:rPr lang="ru-RU" b="1" dirty="0" err="1" smtClean="0">
                <a:solidFill>
                  <a:srgbClr val="002060"/>
                </a:solidFill>
                <a:latin typeface="Times New Roman" panose="02020603050405020304" pitchFamily="18" charset="0"/>
              </a:rPr>
              <a:t>темалары</a:t>
            </a:r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  <a:latin typeface="Times New Roman" panose="02020603050405020304" pitchFamily="18" charset="0"/>
              </a:rPr>
              <a:t>аша</a:t>
            </a:r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  <a:latin typeface="Times New Roman" panose="02020603050405020304" pitchFamily="18" charset="0"/>
              </a:rPr>
              <a:t>ныгыту</a:t>
            </a:r>
            <a:endParaRPr lang="ru-RU" b="1" dirty="0" smtClean="0">
              <a:solidFill>
                <a:srgbClr val="002060"/>
              </a:solidFill>
              <a:latin typeface="Times New Roman" panose="02020603050405020304" pitchFamily="18" charset="0"/>
            </a:endParaRPr>
          </a:p>
          <a:p>
            <a:pPr marL="285750" indent="-285750" fontAlgn="base"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tt-RU" b="1" dirty="0">
                <a:solidFill>
                  <a:srgbClr val="002060"/>
                </a:solidFill>
                <a:latin typeface="Times New Roman" panose="02020603050405020304" pitchFamily="18" charset="0"/>
              </a:rPr>
              <a:t>с</a:t>
            </a:r>
            <a:r>
              <a:rPr lang="tt-RU" b="1" dirty="0" smtClean="0">
                <a:solidFill>
                  <a:srgbClr val="002060"/>
                </a:solidFill>
                <a:latin typeface="Times New Roman" panose="02020603050405020304" pitchFamily="18" charset="0"/>
              </a:rPr>
              <a:t>өйләмне аралашу чарасы буларак</a:t>
            </a:r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  <a:latin typeface="Times New Roman" panose="02020603050405020304" pitchFamily="18" charset="0"/>
              </a:rPr>
              <a:t>камилләштерү</a:t>
            </a:r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</a:rPr>
              <a:t>, </a:t>
            </a:r>
            <a:r>
              <a:rPr lang="ru-RU" b="1" dirty="0" err="1" smtClean="0">
                <a:solidFill>
                  <a:srgbClr val="002060"/>
                </a:solidFill>
                <a:latin typeface="Times New Roman" panose="02020603050405020304" pitchFamily="18" charset="0"/>
              </a:rPr>
              <a:t>нәрсә</a:t>
            </a:r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</a:rPr>
              <a:t>? </a:t>
            </a:r>
            <a:r>
              <a:rPr lang="ru-RU" b="1" dirty="0" err="1">
                <a:solidFill>
                  <a:srgbClr val="002060"/>
                </a:solidFill>
                <a:latin typeface="Times New Roman" panose="02020603050405020304" pitchFamily="18" charset="0"/>
              </a:rPr>
              <a:t>н</a:t>
            </a:r>
            <a:r>
              <a:rPr lang="ru-RU" b="1" dirty="0" err="1" smtClean="0">
                <a:solidFill>
                  <a:srgbClr val="002060"/>
                </a:solidFill>
                <a:latin typeface="Times New Roman" panose="02020603050405020304" pitchFamily="18" charset="0"/>
              </a:rPr>
              <a:t>инди</a:t>
            </a:r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</a:rPr>
              <a:t>? </a:t>
            </a:r>
            <a:r>
              <a:rPr lang="ru-RU" b="1" dirty="0" err="1">
                <a:solidFill>
                  <a:srgbClr val="002060"/>
                </a:solidFill>
                <a:latin typeface="Times New Roman" panose="02020603050405020304" pitchFamily="18" charset="0"/>
              </a:rPr>
              <a:t>н</a:t>
            </a:r>
            <a:r>
              <a:rPr lang="ru-RU" b="1" dirty="0" err="1" smtClean="0">
                <a:solidFill>
                  <a:srgbClr val="002060"/>
                </a:solidFill>
                <a:latin typeface="Times New Roman" panose="02020603050405020304" pitchFamily="18" charset="0"/>
              </a:rPr>
              <a:t>ишли</a:t>
            </a:r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</a:rPr>
              <a:t>? </a:t>
            </a:r>
            <a:r>
              <a:rPr lang="ru-RU" b="1" dirty="0" err="1">
                <a:solidFill>
                  <a:srgbClr val="002060"/>
                </a:solidFill>
                <a:latin typeface="Times New Roman" panose="02020603050405020304" pitchFamily="18" charset="0"/>
              </a:rPr>
              <a:t>с</a:t>
            </a:r>
            <a:r>
              <a:rPr lang="ru-RU" b="1" dirty="0" err="1" smtClean="0">
                <a:solidFill>
                  <a:srgbClr val="002060"/>
                </a:solidFill>
                <a:latin typeface="Times New Roman" panose="02020603050405020304" pitchFamily="18" charset="0"/>
              </a:rPr>
              <a:t>орауларына</a:t>
            </a:r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  <a:latin typeface="Times New Roman" panose="02020603050405020304" pitchFamily="18" charset="0"/>
              </a:rPr>
              <a:t>җавап</a:t>
            </a:r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  <a:latin typeface="Times New Roman" panose="02020603050405020304" pitchFamily="18" charset="0"/>
              </a:rPr>
              <a:t>бирергә</a:t>
            </a:r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</a:rPr>
              <a:t> </a:t>
            </a:r>
            <a:r>
              <a:rPr lang="tt-RU" b="1" dirty="0" err="1">
                <a:solidFill>
                  <a:srgbClr val="002060"/>
                </a:solidFill>
                <a:latin typeface="Times New Roman" panose="02020603050405020304" pitchFamily="18" charset="0"/>
              </a:rPr>
              <a:t>һ</a:t>
            </a:r>
            <a:r>
              <a:rPr lang="ru-RU" b="1" dirty="0" err="1" smtClean="0">
                <a:solidFill>
                  <a:srgbClr val="002060"/>
                </a:solidFill>
                <a:latin typeface="Times New Roman" panose="02020603050405020304" pitchFamily="18" charset="0"/>
              </a:rPr>
              <a:t>әм</a:t>
            </a:r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  <a:latin typeface="Times New Roman" panose="02020603050405020304" pitchFamily="18" charset="0"/>
              </a:rPr>
              <a:t>төрле</a:t>
            </a:r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  <a:latin typeface="Times New Roman" panose="02020603050405020304" pitchFamily="18" charset="0"/>
              </a:rPr>
              <a:t>ситуацияләрдә</a:t>
            </a:r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  <a:latin typeface="Times New Roman" panose="02020603050405020304" pitchFamily="18" charset="0"/>
              </a:rPr>
              <a:t>куллана</a:t>
            </a:r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  <a:latin typeface="Times New Roman" panose="02020603050405020304" pitchFamily="18" charset="0"/>
              </a:rPr>
              <a:t>белергә</a:t>
            </a:r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  <a:latin typeface="Times New Roman" panose="02020603050405020304" pitchFamily="18" charset="0"/>
              </a:rPr>
              <a:t>күнектерү</a:t>
            </a:r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</a:rPr>
              <a:t> </a:t>
            </a:r>
          </a:p>
          <a:p>
            <a:pPr marL="285750" indent="-285750" fontAlgn="base"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</a:rPr>
              <a:t>татар </a:t>
            </a:r>
            <a:r>
              <a:rPr lang="ru-RU" b="1" dirty="0" err="1">
                <a:solidFill>
                  <a:srgbClr val="002060"/>
                </a:solidFill>
                <a:latin typeface="Times New Roman" panose="02020603050405020304" pitchFamily="18" charset="0"/>
              </a:rPr>
              <a:t>телен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Times New Roman" panose="02020603050405020304" pitchFamily="18" charset="0"/>
              </a:rPr>
              <a:t>өйрәнүгә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Times New Roman" panose="02020603050405020304" pitchFamily="18" charset="0"/>
              </a:rPr>
              <a:t>кызыксыну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  <a:latin typeface="Times New Roman" panose="02020603050405020304" pitchFamily="18" charset="0"/>
              </a:rPr>
              <a:t>уяту</a:t>
            </a:r>
            <a:endParaRPr lang="ru-RU" b="1" dirty="0">
              <a:solidFill>
                <a:srgbClr val="00206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1306335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Р\Desktop\ec8b560973243727f06b4a34ad2f3ed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-24733"/>
            <a:ext cx="9228855" cy="6858000"/>
          </a:xfrm>
          <a:prstGeom prst="rect">
            <a:avLst/>
          </a:prstGeom>
          <a:noFill/>
          <a:ln w="76200">
            <a:solidFill>
              <a:srgbClr val="FF0000"/>
            </a:solidFill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395536" y="692696"/>
            <a:ext cx="8748464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endParaRPr lang="ru-RU" b="1" dirty="0" smtClean="0">
              <a:solidFill>
                <a:srgbClr val="FF0000"/>
              </a:solidFill>
              <a:latin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ru-RU" b="1" dirty="0" smtClean="0">
                <a:solidFill>
                  <a:srgbClr val="FF0000"/>
                </a:solidFill>
                <a:latin typeface="Times New Roman" panose="02020603050405020304" pitchFamily="18" charset="0"/>
              </a:rPr>
              <a:t>Форма </a:t>
            </a:r>
            <a:r>
              <a:rPr lang="ru-RU" b="1" dirty="0">
                <a:solidFill>
                  <a:srgbClr val="FF0000"/>
                </a:solidFill>
                <a:latin typeface="Times New Roman" panose="02020603050405020304" pitchFamily="18" charset="0"/>
              </a:rPr>
              <a:t>организации: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</a:rPr>
              <a:t> </a:t>
            </a:r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</a:rPr>
              <a:t>подгрупповая или групповая</a:t>
            </a:r>
            <a:endParaRPr lang="ru-RU" sz="1400" b="1" dirty="0">
              <a:solidFill>
                <a:srgbClr val="002060"/>
              </a:solidFill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>
              <a:spcAft>
                <a:spcPts val="0"/>
              </a:spcAft>
            </a:pPr>
            <a:r>
              <a:rPr lang="tt-RU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Возраст</a:t>
            </a:r>
            <a:r>
              <a:rPr lang="tt-RU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: </a:t>
            </a:r>
            <a:r>
              <a:rPr lang="tt-RU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5 -7 лет</a:t>
            </a:r>
          </a:p>
          <a:p>
            <a:r>
              <a:rPr lang="ru-RU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Материал и оборудование</a:t>
            </a:r>
            <a:r>
              <a:rPr lang="ru-RU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: </a:t>
            </a:r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коробка большая, внутри 4 коробки разных цветов, игрушка – клоун Бим, 4 кружочка соответствующее цветам коробок, головоломки на каждого участника, игровое поле – </a:t>
            </a:r>
            <a:r>
              <a:rPr lang="ru-RU" b="1" dirty="0" err="1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твистер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,</a:t>
            </a:r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трафареты, материал для дидактической игры «Найди пару», контурные рисунки и цветные карандаши</a:t>
            </a:r>
            <a:endParaRPr lang="tt-RU" b="1" dirty="0" smtClean="0">
              <a:solidFill>
                <a:srgbClr val="002060"/>
              </a:solidFill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>
              <a:spcAft>
                <a:spcPts val="0"/>
              </a:spcAft>
            </a:pPr>
            <a:endParaRPr lang="tt-RU" b="1" dirty="0" smtClean="0">
              <a:solidFill>
                <a:srgbClr val="002060"/>
              </a:solidFill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r>
              <a:rPr lang="tt-RU" b="1" dirty="0">
                <a:solidFill>
                  <a:srgbClr val="FF0000"/>
                </a:solidFill>
                <a:latin typeface="Times New Roman" panose="02020603050405020304" pitchFamily="18" charset="0"/>
              </a:rPr>
              <a:t>Оештыру формасы: </a:t>
            </a:r>
            <a:r>
              <a:rPr lang="tt-RU" b="1" dirty="0">
                <a:solidFill>
                  <a:srgbClr val="002060"/>
                </a:solidFill>
                <a:latin typeface="Times New Roman" panose="02020603050405020304" pitchFamily="18" charset="0"/>
              </a:rPr>
              <a:t>төркем белән яки төркемчекләр белән</a:t>
            </a:r>
          </a:p>
          <a:p>
            <a:pPr>
              <a:spcAft>
                <a:spcPts val="0"/>
              </a:spcAft>
            </a:pPr>
            <a:r>
              <a:rPr lang="tt-RU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Яш</a:t>
            </a:r>
            <a:r>
              <a:rPr lang="ru-RU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ь </a:t>
            </a:r>
            <a:r>
              <a:rPr lang="tt-RU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үзенчәлеге: </a:t>
            </a:r>
            <a:r>
              <a:rPr lang="tt-RU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5 -7 </a:t>
            </a:r>
            <a:r>
              <a:rPr lang="tt-RU" b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яш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ь</a:t>
            </a:r>
          </a:p>
          <a:p>
            <a:pPr>
              <a:spcAft>
                <a:spcPts val="0"/>
              </a:spcAft>
            </a:pPr>
            <a:r>
              <a:rPr lang="tt-RU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Әсбаплар һәм җиһазлар: </a:t>
            </a:r>
            <a:r>
              <a:rPr lang="tt-RU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зур тартма, 4 төсле тартмалар, тартмалар төсенә туры килерлек 4 төсле түгәрәк, уенчык клоун Бим, уенчыларга җитәрлек башваткыч уенчыгы, уен кыры – твистер, трафаретлар, “Парын тап” дидактик уены өчен материал, контурлы рәсемнәр һәм төсле карандашлар.</a:t>
            </a:r>
          </a:p>
        </p:txBody>
      </p:sp>
    </p:spTree>
    <p:extLst>
      <p:ext uri="{BB962C8B-B14F-4D97-AF65-F5344CB8AC3E}">
        <p14:creationId xmlns:p14="http://schemas.microsoft.com/office/powerpoint/2010/main" xmlns="" val="36974667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Р\Desktop\ec8b560973243727f06b4a34ad2f3ed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-24733"/>
            <a:ext cx="9228855" cy="6858000"/>
          </a:xfrm>
          <a:prstGeom prst="rect">
            <a:avLst/>
          </a:prstGeom>
          <a:noFill/>
          <a:ln w="76200">
            <a:solidFill>
              <a:srgbClr val="FF0000"/>
            </a:solidFill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2411760" y="620688"/>
            <a:ext cx="504875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t-RU" altLang="ru-RU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Содержание игровой деятельности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7504" y="1082353"/>
            <a:ext cx="9036496" cy="4801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Вариант 1. </a:t>
            </a:r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 детям за помощью обращается клоун Бим, который не может открыть свой волшебный чемоданчик. Код замка: цветные кружочки затерялись в разноцветных коробках, а в каждой коробке игры с заданием:    </a:t>
            </a:r>
            <a:endParaRPr lang="ru-RU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AutoNum type="arabicPeriod"/>
            </a:pPr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Зеленая коробка – игра </a:t>
            </a:r>
            <a:r>
              <a:rPr lang="ru-RU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твистер</a:t>
            </a:r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по-татарски. </a:t>
            </a:r>
          </a:p>
          <a:p>
            <a:pPr marL="342900" indent="-342900">
              <a:buAutoNum type="arabicPeriod"/>
            </a:pPr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Синяя коробка – «Найди пару»</a:t>
            </a:r>
          </a:p>
          <a:p>
            <a:pPr marL="342900" indent="-342900">
              <a:buAutoNum type="arabicPeriod"/>
            </a:pPr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Желтая коробка – контурные рисунки «</a:t>
            </a:r>
            <a:r>
              <a:rPr lang="ru-RU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Разукрашки</a:t>
            </a:r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</a:p>
          <a:p>
            <a:pPr marL="342900" indent="-342900">
              <a:buAutoNum type="arabicPeriod"/>
            </a:pPr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Красная коробка – головоломки.</a:t>
            </a:r>
          </a:p>
          <a:p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 каждую правильную игру участники получают цветные кружочки – код замка. Чемоданчик открывается, клоун Бим находит свой праздничный колпак. </a:t>
            </a:r>
          </a:p>
          <a:p>
            <a:endParaRPr lang="ru-RU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Вариант 2. </a:t>
            </a:r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Эту же игру можно провести с элементами ЭРС.</a:t>
            </a:r>
          </a:p>
          <a:p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Например: к детям за помощью обращается </a:t>
            </a:r>
            <a:r>
              <a:rPr lang="ru-RU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Таңсылу</a:t>
            </a:r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Она не может найти </a:t>
            </a:r>
            <a:r>
              <a:rPr lang="ru-RU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калфак</a:t>
            </a:r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далее дети могут украшать татарскими узорами национальную одежду. На поле </a:t>
            </a:r>
            <a:r>
              <a:rPr lang="ru-RU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твистер</a:t>
            </a:r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дети закрепляют знания о республике Татарстан, о национальных блюдах, о творчестве Тукая.</a:t>
            </a:r>
          </a:p>
          <a:p>
            <a:endParaRPr lang="ru-RU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60055316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Р\Desktop\ec8b560973243727f06b4a34ad2f3ed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-24733"/>
            <a:ext cx="9228855" cy="6858000"/>
          </a:xfrm>
          <a:prstGeom prst="rect">
            <a:avLst/>
          </a:prstGeom>
          <a:noFill/>
          <a:ln w="76200">
            <a:solidFill>
              <a:srgbClr val="FF0000"/>
            </a:solidFill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2477514" y="692696"/>
            <a:ext cx="397294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t-RU" altLang="ru-RU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Уен эшчәнлегенең эчтәлеге</a:t>
            </a:r>
            <a:endParaRPr lang="tt-RU" altLang="ru-RU" sz="2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07504" y="1268760"/>
            <a:ext cx="9036496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t-RU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Вариант 1. </a:t>
            </a:r>
            <a:r>
              <a:rPr lang="tt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Балаларга клоун Бим ярдәм сорап мөрәҗәгать итә. Ул үзенең чемоданын ача алмый. Аның ачкычын табар өчен төсле тартмалардан төсле түгәрәкләрне эзләргә кирәк. Һәрбер тартмада уен-биремнәр:</a:t>
            </a:r>
          </a:p>
          <a:p>
            <a:pPr marL="342900" indent="-342900">
              <a:buAutoNum type="arabicPeriod"/>
            </a:pPr>
            <a:r>
              <a:rPr lang="tt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Яшел тартма – татарча твистер уены.</a:t>
            </a:r>
          </a:p>
          <a:p>
            <a:pPr marL="342900" indent="-342900">
              <a:buAutoNum type="arabicPeriod"/>
            </a:pPr>
            <a:r>
              <a:rPr lang="tt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Зәңгәр тартма – “Парын тап” уены.</a:t>
            </a:r>
          </a:p>
          <a:p>
            <a:pPr marL="342900" indent="-342900">
              <a:buAutoNum type="arabicPeriod"/>
            </a:pPr>
            <a:r>
              <a:rPr lang="tt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Сары тартма – контурлы рәсем буягычлар.</a:t>
            </a:r>
          </a:p>
          <a:p>
            <a:pPr marL="342900" indent="-342900">
              <a:buAutoNum type="arabicPeriod"/>
            </a:pPr>
            <a:r>
              <a:rPr lang="tt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Кызыл тартма – башваткыч уеннары.</a:t>
            </a:r>
          </a:p>
          <a:p>
            <a:r>
              <a:rPr lang="tt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Һәр уеннан соң балалар төсле түгәрәкләрне табып алып, чемоданны ачалар һәм клоун Бимның баш киемен табалар. </a:t>
            </a:r>
          </a:p>
          <a:p>
            <a:endParaRPr lang="tt-RU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tt-RU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Вариант 2. </a:t>
            </a:r>
            <a:r>
              <a:rPr lang="tt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Бу уенны ЭРС элементлары кулланып та уйнап була. Мәсәлән: Балалар Таңсылуга калфагын табарга ярдәм итәләр. Төрле биремнәр аша балаларның Татарстан республикасы, татар халык ашлары, милли киемнәр һәм бизәкләр турында белемнәре ныгытыла.</a:t>
            </a:r>
            <a:endParaRPr lang="ru-RU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04939647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Р\Desktop\ec8b560973243727f06b4a34ad2f3ed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-12032"/>
            <a:ext cx="9228855" cy="6858000"/>
          </a:xfrm>
          <a:prstGeom prst="rect">
            <a:avLst/>
          </a:prstGeom>
          <a:noFill/>
          <a:ln w="76200">
            <a:solidFill>
              <a:srgbClr val="FF0000"/>
            </a:solidFill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2771020" y="710442"/>
            <a:ext cx="640871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t-RU" altLang="ru-RU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Методические рекомендации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979712" y="1104804"/>
            <a:ext cx="705678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Словарный минимум  должен соответствовать возрасту детей. </a:t>
            </a:r>
          </a:p>
          <a:p>
            <a:pPr marL="342900" indent="-342900">
              <a:buAutoNum type="arabicPeriod"/>
            </a:pPr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Если ребенок испытывает затруднения при игре, взрослый или остальные дети помогают игроку.</a:t>
            </a:r>
            <a:endParaRPr lang="ru-RU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763688" y="2468662"/>
            <a:ext cx="316054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t-RU" altLang="ru-RU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Методик тәкъдимнәр</a:t>
            </a:r>
            <a:endParaRPr lang="tt-RU" altLang="ru-RU" sz="2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899592" y="2930327"/>
            <a:ext cx="691276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r>
              <a:rPr lang="tt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Сүзлек байлыгы балаларның яшь үзенчәлекләренә туры килергә тиеш. </a:t>
            </a:r>
          </a:p>
          <a:p>
            <a:pPr marL="342900" indent="-342900">
              <a:buAutoNum type="arabicPeriod"/>
            </a:pPr>
            <a:r>
              <a:rPr lang="tt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Бала уйнаганда кыенлык кичерә икән, педагог яки калган балалар уенчыга булышалар: бергәләп уйныйлар.</a:t>
            </a:r>
            <a:endParaRPr lang="ru-RU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366265978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372</TotalTime>
  <Words>605</Words>
  <Application>Microsoft Office PowerPoint</Application>
  <PresentationFormat>Экран (4:3)</PresentationFormat>
  <Paragraphs>72</Paragraphs>
  <Slides>14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Р</dc:creator>
  <cp:lastModifiedBy>Пользователь Windows</cp:lastModifiedBy>
  <cp:revision>44</cp:revision>
  <dcterms:created xsi:type="dcterms:W3CDTF">2018-03-26T17:06:24Z</dcterms:created>
  <dcterms:modified xsi:type="dcterms:W3CDTF">2020-11-23T12:14:37Z</dcterms:modified>
</cp:coreProperties>
</file>